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57" r:id="rId3"/>
    <p:sldId id="258" r:id="rId4"/>
    <p:sldId id="259" r:id="rId5"/>
    <p:sldId id="260" r:id="rId6"/>
    <p:sldId id="272" r:id="rId7"/>
    <p:sldId id="261" r:id="rId8"/>
    <p:sldId id="262" r:id="rId9"/>
    <p:sldId id="263" r:id="rId10"/>
    <p:sldId id="264" r:id="rId11"/>
    <p:sldId id="265" r:id="rId12"/>
    <p:sldId id="266" r:id="rId13"/>
    <p:sldId id="267" r:id="rId14"/>
    <p:sldId id="268"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1493" autoAdjust="0"/>
    <p:restoredTop sz="94660"/>
  </p:normalViewPr>
  <p:slideViewPr>
    <p:cSldViewPr>
      <p:cViewPr varScale="1">
        <p:scale>
          <a:sx n="84" d="100"/>
          <a:sy n="84" d="100"/>
        </p:scale>
        <p:origin x="-122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916E82E-3B6D-4FFB-B879-E6E18E7F323F}" type="datetimeFigureOut">
              <a:rPr lang="en-US" smtClean="0"/>
              <a:pPr/>
              <a:t>12/1/11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EE6CAB1-6CB9-4E41-809E-15B7B7FDF4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16E82E-3B6D-4FFB-B879-E6E18E7F323F}" type="datetimeFigureOut">
              <a:rPr lang="en-US" smtClean="0"/>
              <a:pPr/>
              <a:t>12/1/11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6CAB1-6CB9-4E41-809E-15B7B7FDF4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16E82E-3B6D-4FFB-B879-E6E18E7F323F}" type="datetimeFigureOut">
              <a:rPr lang="en-US" smtClean="0"/>
              <a:pPr/>
              <a:t>12/1/11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6CAB1-6CB9-4E41-809E-15B7B7FDF4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16E82E-3B6D-4FFB-B879-E6E18E7F323F}" type="datetimeFigureOut">
              <a:rPr lang="en-US" smtClean="0"/>
              <a:pPr/>
              <a:t>12/1/11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6CAB1-6CB9-4E41-809E-15B7B7FDF4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16E82E-3B6D-4FFB-B879-E6E18E7F323F}" type="datetimeFigureOut">
              <a:rPr lang="en-US" smtClean="0"/>
              <a:pPr/>
              <a:t>12/1/11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6CAB1-6CB9-4E41-809E-15B7B7FDF4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16E82E-3B6D-4FFB-B879-E6E18E7F323F}" type="datetimeFigureOut">
              <a:rPr lang="en-US" smtClean="0"/>
              <a:pPr/>
              <a:t>12/1/11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6CAB1-6CB9-4E41-809E-15B7B7FDF42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916E82E-3B6D-4FFB-B879-E6E18E7F323F}" type="datetimeFigureOut">
              <a:rPr lang="en-US" smtClean="0"/>
              <a:pPr/>
              <a:t>12/1/11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E6CAB1-6CB9-4E41-809E-15B7B7FDF42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16E82E-3B6D-4FFB-B879-E6E18E7F323F}" type="datetimeFigureOut">
              <a:rPr lang="en-US" smtClean="0"/>
              <a:pPr/>
              <a:t>12/1/11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E6CAB1-6CB9-4E41-809E-15B7B7FDF4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6E82E-3B6D-4FFB-B879-E6E18E7F323F}" type="datetimeFigureOut">
              <a:rPr lang="en-US" smtClean="0"/>
              <a:pPr/>
              <a:t>12/1/11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E6CAB1-6CB9-4E41-809E-15B7B7FDF4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16E82E-3B6D-4FFB-B879-E6E18E7F323F}" type="datetimeFigureOut">
              <a:rPr lang="en-US" smtClean="0"/>
              <a:pPr/>
              <a:t>12/1/11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6CAB1-6CB9-4E41-809E-15B7B7FDF42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916E82E-3B6D-4FFB-B879-E6E18E7F323F}" type="datetimeFigureOut">
              <a:rPr lang="en-US" smtClean="0"/>
              <a:pPr/>
              <a:t>12/1/11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EE6CAB1-6CB9-4E41-809E-15B7B7FDF42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916E82E-3B6D-4FFB-B879-E6E18E7F323F}" type="datetimeFigureOut">
              <a:rPr lang="en-US" smtClean="0"/>
              <a:pPr/>
              <a:t>12/1/11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EE6CAB1-6CB9-4E41-809E-15B7B7FDF42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057400"/>
            <a:ext cx="8534400" cy="2743200"/>
          </a:xfrm>
        </p:spPr>
        <p:txBody>
          <a:bodyPr>
            <a:noAutofit/>
          </a:bodyPr>
          <a:lstStyle/>
          <a:p>
            <a:pPr algn="ctr"/>
            <a:r>
              <a:rPr lang="en-US" sz="9000" dirty="0" smtClean="0">
                <a:latin typeface="Action Jackson" pitchFamily="2" charset="0"/>
              </a:rPr>
              <a:t>Adolescent Attractions</a:t>
            </a:r>
            <a:endParaRPr lang="en-US" sz="9000" dirty="0">
              <a:latin typeface="Action Jackson"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6096000"/>
          </a:xfrm>
        </p:spPr>
        <p:txBody>
          <a:bodyPr>
            <a:noAutofit/>
          </a:bodyPr>
          <a:lstStyle/>
          <a:p>
            <a:pPr lvl="0"/>
            <a:r>
              <a:rPr lang="en-US" sz="3000" dirty="0" smtClean="0"/>
              <a:t>5. Peel an apple without breaking the peel, swing the peel around your head three times, and throw it over your shoulder.  When it lands, it will form your true loves first initial.  </a:t>
            </a:r>
            <a:br>
              <a:rPr lang="en-US" sz="3000" dirty="0" smtClean="0"/>
            </a:br>
            <a:r>
              <a:rPr lang="en-US" sz="3000" dirty="0" smtClean="0"/>
              <a:t/>
            </a:r>
            <a:br>
              <a:rPr lang="en-US" sz="3000" dirty="0" smtClean="0"/>
            </a:br>
            <a:r>
              <a:rPr lang="en-US" sz="3000" dirty="0" smtClean="0"/>
              <a:t>6. Offer your “special someone” lemonade or cider containing a teaspoon of your own powdered fingernails.</a:t>
            </a:r>
            <a:br>
              <a:rPr lang="en-US" sz="3000" dirty="0" smtClean="0"/>
            </a:br>
            <a:r>
              <a:rPr lang="en-US" sz="3000" dirty="0" smtClean="0"/>
              <a:t/>
            </a:r>
            <a:br>
              <a:rPr lang="en-US" sz="3000" dirty="0" smtClean="0"/>
            </a:br>
            <a:r>
              <a:rPr lang="en-US" sz="3000" dirty="0" smtClean="0"/>
              <a:t>7. Offer your “love” a double-fudge sundae.  Chocolate is rich in phenyl-ethylamine, which scientists say accounts for people in love acting so erratically and impulsively.  </a:t>
            </a:r>
            <a:endParaRPr lang="en-US" sz="3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305800" cy="4114800"/>
          </a:xfrm>
        </p:spPr>
        <p:txBody>
          <a:bodyPr>
            <a:noAutofit/>
          </a:bodyPr>
          <a:lstStyle/>
          <a:p>
            <a:pPr lvl="0"/>
            <a:r>
              <a:rPr lang="en-US" sz="3000" dirty="0" smtClean="0"/>
              <a:t>8. </a:t>
            </a:r>
            <a:r>
              <a:rPr lang="en-US" sz="3200" dirty="0" smtClean="0"/>
              <a:t>Count 50 white horses and one white mule.  The next person you shake hands with will be the one you marry.</a:t>
            </a:r>
            <a:br>
              <a:rPr lang="en-US" sz="3200" dirty="0" smtClean="0"/>
            </a:br>
            <a:r>
              <a:rPr lang="en-US" sz="3200" dirty="0" smtClean="0"/>
              <a:t/>
            </a:r>
            <a:br>
              <a:rPr lang="en-US" sz="3200" dirty="0" smtClean="0"/>
            </a:br>
            <a:r>
              <a:rPr lang="en-US" sz="3200" dirty="0" smtClean="0"/>
              <a:t>9. Measure your “loves” forearms.  If they are similar to the size of your own, you will have a happy future together.  If they are not similar, run!  You will have nothing but unhappiness together!</a:t>
            </a:r>
            <a:endParaRPr lang="en-US" sz="3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4401312"/>
          </a:xfrm>
        </p:spPr>
        <p:txBody>
          <a:bodyPr>
            <a:noAutofit/>
          </a:bodyPr>
          <a:lstStyle/>
          <a:p>
            <a:pPr algn="ctr"/>
            <a:r>
              <a:rPr lang="en-US" sz="6000" b="1" dirty="0" smtClean="0">
                <a:latin typeface="Action Jackson" pitchFamily="2" charset="0"/>
              </a:rPr>
              <a:t>The world’s worst Pick-Up Lines …EVER!  </a:t>
            </a:r>
            <a:br>
              <a:rPr lang="en-US" sz="6000" b="1" dirty="0" smtClean="0">
                <a:latin typeface="Action Jackson" pitchFamily="2" charset="0"/>
              </a:rPr>
            </a:br>
            <a:r>
              <a:rPr lang="en-US" sz="6000" b="1" dirty="0" smtClean="0">
                <a:latin typeface="Action Jackson" pitchFamily="2" charset="0"/>
              </a:rPr>
              <a:t/>
            </a:r>
            <a:br>
              <a:rPr lang="en-US" sz="6000" b="1" dirty="0" smtClean="0">
                <a:latin typeface="Action Jackson" pitchFamily="2" charset="0"/>
              </a:rPr>
            </a:br>
            <a:r>
              <a:rPr lang="en-US" sz="4000" b="1" dirty="0" smtClean="0">
                <a:latin typeface="Action Jackson" pitchFamily="2" charset="0"/>
              </a:rPr>
              <a:t>(Don’t Try These At Home)</a:t>
            </a:r>
            <a:endParaRPr lang="en-US" sz="4000" b="1" dirty="0">
              <a:latin typeface="Action Jackson" pitchFamily="2"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943600"/>
          </a:xfrm>
        </p:spPr>
        <p:txBody>
          <a:bodyPr>
            <a:normAutofit fontScale="92500" lnSpcReduction="10000"/>
          </a:bodyPr>
          <a:lstStyle/>
          <a:p>
            <a:pPr>
              <a:lnSpc>
                <a:spcPct val="150000"/>
              </a:lnSpc>
            </a:pPr>
            <a:r>
              <a:rPr lang="en-US" b="1" dirty="0" smtClean="0"/>
              <a:t>Pardon me, I seem to have lost my phone number.  Can I borrow yours?</a:t>
            </a:r>
          </a:p>
          <a:p>
            <a:pPr>
              <a:lnSpc>
                <a:spcPct val="150000"/>
              </a:lnSpc>
            </a:pPr>
            <a:r>
              <a:rPr lang="en-US" b="1" dirty="0" smtClean="0"/>
              <a:t>You must be a broom because you’re sweeping me off my feet.</a:t>
            </a:r>
            <a:endParaRPr lang="en-US" dirty="0" smtClean="0"/>
          </a:p>
          <a:p>
            <a:pPr>
              <a:lnSpc>
                <a:spcPct val="150000"/>
              </a:lnSpc>
            </a:pPr>
            <a:r>
              <a:rPr lang="en-US" b="1" dirty="0" smtClean="0"/>
              <a:t>Do you have a license?  Because you’re driving me crazy!</a:t>
            </a:r>
          </a:p>
          <a:p>
            <a:pPr>
              <a:lnSpc>
                <a:spcPct val="150000"/>
              </a:lnSpc>
            </a:pPr>
            <a:r>
              <a:rPr lang="en-US" b="1" dirty="0" smtClean="0"/>
              <a:t>Are you lost?  Because heaven’s a long way from here.</a:t>
            </a:r>
          </a:p>
          <a:p>
            <a:pPr>
              <a:lnSpc>
                <a:spcPct val="150000"/>
              </a:lnSpc>
            </a:pPr>
            <a:r>
              <a:rPr lang="en-US" b="1" dirty="0" smtClean="0"/>
              <a:t>Well, here I am!  What are your other two wishes?</a:t>
            </a:r>
          </a:p>
          <a:p>
            <a:pPr>
              <a:lnSpc>
                <a:spcPct val="150000"/>
              </a:lnSpc>
            </a:pPr>
            <a:r>
              <a:rPr lang="en-US" b="1" dirty="0" smtClean="0"/>
              <a:t>Do you have a map?  Because I just got lost in your eyes!</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a:bodyPr>
          <a:lstStyle/>
          <a:p>
            <a:pPr>
              <a:lnSpc>
                <a:spcPct val="150000"/>
              </a:lnSpc>
            </a:pPr>
            <a:r>
              <a:rPr lang="en-US" b="1" dirty="0" smtClean="0"/>
              <a:t>Are you tired?  Because you’ve been running through my mind all day!</a:t>
            </a:r>
            <a:endParaRPr lang="en-US" dirty="0" smtClean="0"/>
          </a:p>
          <a:p>
            <a:pPr>
              <a:lnSpc>
                <a:spcPct val="150000"/>
              </a:lnSpc>
            </a:pPr>
            <a:r>
              <a:rPr lang="en-US" b="1" dirty="0" smtClean="0"/>
              <a:t>If you were a booger, I’d pick you first!</a:t>
            </a:r>
          </a:p>
          <a:p>
            <a:pPr>
              <a:lnSpc>
                <a:spcPct val="150000"/>
              </a:lnSpc>
            </a:pPr>
            <a:r>
              <a:rPr lang="en-US" b="1" dirty="0" smtClean="0"/>
              <a:t>Excuse me, do you know CPR?  Because you’re taking my breath away!</a:t>
            </a:r>
          </a:p>
          <a:p>
            <a:pPr>
              <a:lnSpc>
                <a:spcPct val="150000"/>
              </a:lnSpc>
            </a:pPr>
            <a:r>
              <a:rPr lang="en-US" b="1" dirty="0" smtClean="0"/>
              <a:t>Was your father a thief?  Because someone stole the stars from the sky and put them in your eyes.</a:t>
            </a:r>
          </a:p>
          <a:p>
            <a:pPr>
              <a:lnSpc>
                <a:spcPct val="150000"/>
              </a:lnSpc>
            </a:pPr>
            <a:r>
              <a:rPr lang="en-US" b="1" dirty="0" smtClean="0"/>
              <a:t>Is it hot in here, or is it just you?</a:t>
            </a:r>
          </a:p>
          <a:p>
            <a:pPr>
              <a:lnSpc>
                <a:spcPct val="150000"/>
              </a:lnSpc>
            </a:pPr>
            <a:r>
              <a:rPr lang="en-US" b="1" dirty="0" smtClean="0"/>
              <a:t>You look so sweet you’re giving me a cavity!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686800" cy="1810512"/>
          </a:xfrm>
        </p:spPr>
        <p:txBody>
          <a:bodyPr>
            <a:noAutofit/>
          </a:bodyPr>
          <a:lstStyle/>
          <a:p>
            <a:pPr algn="ctr"/>
            <a:r>
              <a:rPr lang="en-US" sz="5500" b="1" dirty="0" smtClean="0">
                <a:latin typeface="Action Jackson" pitchFamily="2" charset="0"/>
              </a:rPr>
              <a:t>So How DO we really get a date?</a:t>
            </a:r>
            <a:endParaRPr lang="en-US" sz="5500" b="1" dirty="0">
              <a:latin typeface="Action Jackson" pitchFamily="2" charset="0"/>
            </a:endParaRPr>
          </a:p>
        </p:txBody>
      </p:sp>
      <p:sp>
        <p:nvSpPr>
          <p:cNvPr id="3" name="Content Placeholder 2"/>
          <p:cNvSpPr>
            <a:spLocks noGrp="1"/>
          </p:cNvSpPr>
          <p:nvPr>
            <p:ph idx="1"/>
          </p:nvPr>
        </p:nvSpPr>
        <p:spPr>
          <a:xfrm>
            <a:off x="457200" y="2590800"/>
            <a:ext cx="8229600" cy="3962400"/>
          </a:xfrm>
        </p:spPr>
        <p:txBody>
          <a:bodyPr>
            <a:normAutofit/>
          </a:bodyPr>
          <a:lstStyle/>
          <a:p>
            <a:r>
              <a:rPr lang="en-US" dirty="0" smtClean="0"/>
              <a:t>First, decide WHO you want to date.  What characteristics are you looking for?  </a:t>
            </a:r>
          </a:p>
          <a:p>
            <a:r>
              <a:rPr lang="en-US" u="sng" dirty="0" smtClean="0"/>
              <a:t>Assignment:  </a:t>
            </a:r>
          </a:p>
          <a:p>
            <a:pPr lvl="1"/>
            <a:r>
              <a:rPr lang="en-US" dirty="0" smtClean="0"/>
              <a:t>List 10 characteristics of a “dateable” person.  (Ex:  Has a plan, on time, attractive, sense of humor, etc.)</a:t>
            </a:r>
          </a:p>
          <a:p>
            <a:pPr lvl="1"/>
            <a:r>
              <a:rPr lang="en-US" dirty="0" smtClean="0"/>
              <a:t>Then, put these characteristics in order from 1-10, 1 being MOST important and 10 being LEAST important.</a:t>
            </a:r>
          </a:p>
          <a:p>
            <a:pPr lvl="1"/>
            <a:r>
              <a:rPr lang="en-US" dirty="0" smtClean="0"/>
              <a:t>After ordering your list, circle the characteristics you possess YOURSELF.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Do you Agree </a:t>
            </a:r>
            <a:r>
              <a:rPr lang="en-US" b="1" u="sng" dirty="0" smtClean="0"/>
              <a:t>or </a:t>
            </a:r>
            <a:r>
              <a:rPr lang="en-US" b="1" u="sng" dirty="0" smtClean="0"/>
              <a:t>Disagree…</a:t>
            </a:r>
            <a:endParaRPr lang="en-US" b="1" u="sng" dirty="0"/>
          </a:p>
        </p:txBody>
      </p:sp>
      <p:sp>
        <p:nvSpPr>
          <p:cNvPr id="3" name="Content Placeholder 2"/>
          <p:cNvSpPr>
            <a:spLocks noGrp="1"/>
          </p:cNvSpPr>
          <p:nvPr>
            <p:ph idx="1"/>
          </p:nvPr>
        </p:nvSpPr>
        <p:spPr>
          <a:xfrm>
            <a:off x="457200" y="1935480"/>
            <a:ext cx="8229600" cy="1645920"/>
          </a:xfrm>
        </p:spPr>
        <p:txBody>
          <a:bodyPr>
            <a:normAutofit/>
          </a:bodyPr>
          <a:lstStyle/>
          <a:p>
            <a:r>
              <a:rPr lang="en-US" sz="4500" dirty="0" smtClean="0"/>
              <a:t>“You attract what you are, not what you want.”  </a:t>
            </a:r>
            <a:endParaRPr lang="en-US" sz="4500" dirty="0"/>
          </a:p>
        </p:txBody>
      </p:sp>
      <p:sp>
        <p:nvSpPr>
          <p:cNvPr id="4" name="Title 1"/>
          <p:cNvSpPr txBox="1">
            <a:spLocks/>
          </p:cNvSpPr>
          <p:nvPr/>
        </p:nvSpPr>
        <p:spPr>
          <a:xfrm>
            <a:off x="457200" y="4800600"/>
            <a:ext cx="82296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7000" b="1" i="0" strike="noStrike" kern="1200" cap="none" spc="0" normalizeH="0" baseline="0" noProof="0" dirty="0" smtClean="0">
                <a:ln>
                  <a:noFill/>
                </a:ln>
                <a:solidFill>
                  <a:schemeClr val="tx2"/>
                </a:solidFill>
                <a:effectLst/>
                <a:uLnTx/>
                <a:uFillTx/>
                <a:latin typeface="Action Jackson" pitchFamily="2" charset="0"/>
                <a:ea typeface="+mj-ea"/>
                <a:cs typeface="+mj-cs"/>
              </a:rPr>
              <a:t>Let’s Find Out!</a:t>
            </a:r>
            <a:endParaRPr kumimoji="0" lang="en-US" sz="7000" b="1" i="0" strike="noStrike" kern="1200" cap="none" spc="0" normalizeH="0" baseline="0" noProof="0" dirty="0">
              <a:ln>
                <a:noFill/>
              </a:ln>
              <a:solidFill>
                <a:schemeClr val="tx2"/>
              </a:solidFill>
              <a:effectLst/>
              <a:uLnTx/>
              <a:uFillTx/>
              <a:latin typeface="Action Jackson" pitchFamily="2"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655638"/>
            <a:ext cx="9144000" cy="1630362"/>
          </a:xfrm>
        </p:spPr>
        <p:txBody>
          <a:bodyPr>
            <a:noAutofit/>
          </a:bodyPr>
          <a:lstStyle/>
          <a:p>
            <a:pPr algn="ctr"/>
            <a:r>
              <a:rPr lang="en-US" b="1" dirty="0" smtClean="0">
                <a:latin typeface="Action Jackson" pitchFamily="2" charset="0"/>
              </a:rPr>
              <a:t>Avenues of Adolescent Attraction</a:t>
            </a:r>
            <a:endParaRPr lang="en-US" b="1" dirty="0">
              <a:latin typeface="Action Jackson" pitchFamily="2" charset="0"/>
            </a:endParaRPr>
          </a:p>
        </p:txBody>
      </p:sp>
      <p:sp>
        <p:nvSpPr>
          <p:cNvPr id="3" name="Content Placeholder 2"/>
          <p:cNvSpPr>
            <a:spLocks noGrp="1"/>
          </p:cNvSpPr>
          <p:nvPr>
            <p:ph idx="1"/>
          </p:nvPr>
        </p:nvSpPr>
        <p:spPr>
          <a:xfrm>
            <a:off x="457200" y="3124200"/>
            <a:ext cx="8229600" cy="1219200"/>
          </a:xfrm>
        </p:spPr>
        <p:txBody>
          <a:bodyPr>
            <a:normAutofit/>
          </a:bodyPr>
          <a:lstStyle/>
          <a:p>
            <a:r>
              <a:rPr lang="en-US" sz="3200" dirty="0"/>
              <a:t>Conversations during classes or in the hall, glances, smiles</a:t>
            </a:r>
          </a:p>
        </p:txBody>
      </p:sp>
      <p:sp>
        <p:nvSpPr>
          <p:cNvPr id="4" name="Title 1"/>
          <p:cNvSpPr txBox="1">
            <a:spLocks/>
          </p:cNvSpPr>
          <p:nvPr/>
        </p:nvSpPr>
        <p:spPr>
          <a:xfrm>
            <a:off x="457200" y="2057400"/>
            <a:ext cx="8229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sng" strike="noStrike" kern="1200" cap="none" spc="0" normalizeH="0" baseline="0" noProof="0" dirty="0" smtClean="0">
                <a:ln>
                  <a:noFill/>
                </a:ln>
                <a:solidFill>
                  <a:schemeClr val="tx1"/>
                </a:solidFill>
                <a:effectLst/>
                <a:uLnTx/>
                <a:uFillTx/>
                <a:latin typeface="+mj-lt"/>
                <a:ea typeface="+mj-ea"/>
                <a:cs typeface="+mj-cs"/>
              </a:rPr>
              <a:t>1.  Getting Acquainted</a:t>
            </a:r>
          </a:p>
        </p:txBody>
      </p:sp>
      <p:sp>
        <p:nvSpPr>
          <p:cNvPr id="5" name="Content Placeholder 2"/>
          <p:cNvSpPr txBox="1">
            <a:spLocks/>
          </p:cNvSpPr>
          <p:nvPr/>
        </p:nvSpPr>
        <p:spPr>
          <a:xfrm>
            <a:off x="457200" y="5257800"/>
            <a:ext cx="8229600" cy="1600200"/>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pPr>
            <a:r>
              <a:rPr lang="en-US" sz="3200" dirty="0"/>
              <a:t>Sharing common activities or friends, writing notes, friendly </a:t>
            </a:r>
            <a:r>
              <a:rPr lang="en-US" sz="3200" dirty="0" smtClean="0"/>
              <a:t>“shoves” </a:t>
            </a:r>
            <a:r>
              <a:rPr lang="en-US" sz="3200" dirty="0"/>
              <a:t>or pushes, common work places or community groups</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Title 1"/>
          <p:cNvSpPr txBox="1">
            <a:spLocks/>
          </p:cNvSpPr>
          <p:nvPr/>
        </p:nvSpPr>
        <p:spPr>
          <a:xfrm>
            <a:off x="457200" y="4191000"/>
            <a:ext cx="8229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4400" u="sng" dirty="0">
                <a:latin typeface="+mj-lt"/>
                <a:ea typeface="+mj-ea"/>
                <a:cs typeface="+mj-cs"/>
              </a:rPr>
              <a:t>2</a:t>
            </a:r>
            <a:r>
              <a:rPr kumimoji="0" lang="en-US" sz="4400" b="0" i="0" u="sng" strike="noStrike" kern="1200" cap="none" spc="0" normalizeH="0" baseline="0" noProof="0" dirty="0" smtClean="0">
                <a:ln>
                  <a:noFill/>
                </a:ln>
                <a:solidFill>
                  <a:schemeClr val="tx1"/>
                </a:solidFill>
                <a:effectLst/>
                <a:uLnTx/>
                <a:uFillTx/>
                <a:latin typeface="+mj-lt"/>
                <a:ea typeface="+mj-ea"/>
                <a:cs typeface="+mj-cs"/>
              </a:rPr>
              <a:t>.  Friendship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828800"/>
          </a:xfrm>
        </p:spPr>
        <p:txBody>
          <a:bodyPr>
            <a:normAutofit/>
          </a:bodyPr>
          <a:lstStyle/>
          <a:p>
            <a:r>
              <a:rPr lang="en-US" sz="3200" dirty="0"/>
              <a:t>Silly calls/texts or calls for information about a school project or another friend, occasional “prank” calls</a:t>
            </a:r>
          </a:p>
        </p:txBody>
      </p:sp>
      <p:sp>
        <p:nvSpPr>
          <p:cNvPr id="4" name="Title 1"/>
          <p:cNvSpPr txBox="1">
            <a:spLocks/>
          </p:cNvSpPr>
          <p:nvPr/>
        </p:nvSpPr>
        <p:spPr>
          <a:xfrm>
            <a:off x="457200" y="609600"/>
            <a:ext cx="8229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4400" u="sng" dirty="0">
                <a:latin typeface="+mj-lt"/>
                <a:ea typeface="+mj-ea"/>
                <a:cs typeface="+mj-cs"/>
              </a:rPr>
              <a:t>3</a:t>
            </a:r>
            <a:r>
              <a:rPr kumimoji="0" lang="en-US" sz="4400" b="0" i="0" u="sng" strike="noStrike" kern="1200" cap="none" spc="0" normalizeH="0" baseline="0" noProof="0" dirty="0" smtClean="0">
                <a:ln>
                  <a:noFill/>
                </a:ln>
                <a:solidFill>
                  <a:schemeClr val="tx1"/>
                </a:solidFill>
                <a:effectLst/>
                <a:uLnTx/>
                <a:uFillTx/>
                <a:latin typeface="+mj-lt"/>
                <a:ea typeface="+mj-ea"/>
                <a:cs typeface="+mj-cs"/>
              </a:rPr>
              <a:t>.  Phone Calls/Text Messaging  </a:t>
            </a:r>
          </a:p>
        </p:txBody>
      </p:sp>
      <p:sp>
        <p:nvSpPr>
          <p:cNvPr id="5" name="Content Placeholder 2"/>
          <p:cNvSpPr txBox="1">
            <a:spLocks/>
          </p:cNvSpPr>
          <p:nvPr/>
        </p:nvSpPr>
        <p:spPr>
          <a:xfrm>
            <a:off x="457200" y="4419600"/>
            <a:ext cx="8229600" cy="2209800"/>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pPr>
            <a:r>
              <a:rPr lang="en-US" sz="3200" dirty="0"/>
              <a:t>Sharing gossip, hugging, working on school activities or projects, going to the movies, malls, or to another person’s house to watch movies or eat</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Title 1"/>
          <p:cNvSpPr txBox="1">
            <a:spLocks/>
          </p:cNvSpPr>
          <p:nvPr/>
        </p:nvSpPr>
        <p:spPr>
          <a:xfrm>
            <a:off x="457200" y="3200400"/>
            <a:ext cx="8229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4400" u="sng" noProof="0" dirty="0" smtClean="0">
                <a:latin typeface="+mj-lt"/>
                <a:ea typeface="+mj-ea"/>
                <a:cs typeface="+mj-cs"/>
              </a:rPr>
              <a:t>4</a:t>
            </a:r>
            <a:r>
              <a:rPr kumimoji="0" lang="en-US" sz="4400" b="0" i="0" u="sng" strike="noStrike" kern="1200" cap="none" spc="0" normalizeH="0" baseline="0" noProof="0" dirty="0" smtClean="0">
                <a:ln>
                  <a:noFill/>
                </a:ln>
                <a:solidFill>
                  <a:schemeClr val="tx1"/>
                </a:solidFill>
                <a:effectLst/>
                <a:uLnTx/>
                <a:uFillTx/>
                <a:latin typeface="+mj-lt"/>
                <a:ea typeface="+mj-ea"/>
                <a:cs typeface="+mj-cs"/>
              </a:rPr>
              <a:t>.  Socializing With Groups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2438400"/>
          </a:xfrm>
        </p:spPr>
        <p:txBody>
          <a:bodyPr>
            <a:normAutofit/>
          </a:bodyPr>
          <a:lstStyle/>
          <a:p>
            <a:r>
              <a:rPr lang="en-US" sz="3200" dirty="0"/>
              <a:t>Groups of 3 or more girls and 3 or more guys meeting for specific activities-movies, dinner, sports, etc.-Pairing off does not occur; group members are simply friends</a:t>
            </a:r>
          </a:p>
        </p:txBody>
      </p:sp>
      <p:sp>
        <p:nvSpPr>
          <p:cNvPr id="4" name="Title 1"/>
          <p:cNvSpPr txBox="1">
            <a:spLocks/>
          </p:cNvSpPr>
          <p:nvPr/>
        </p:nvSpPr>
        <p:spPr>
          <a:xfrm>
            <a:off x="457200" y="381000"/>
            <a:ext cx="8229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4400" u="sng" noProof="0" dirty="0" smtClean="0">
                <a:latin typeface="+mj-lt"/>
                <a:ea typeface="+mj-ea"/>
                <a:cs typeface="+mj-cs"/>
              </a:rPr>
              <a:t>5</a:t>
            </a:r>
            <a:r>
              <a:rPr kumimoji="0" lang="en-US" sz="4400" b="0" i="0" u="sng" strike="noStrike" kern="1200" cap="none" spc="0" normalizeH="0" baseline="0" noProof="0" dirty="0" smtClean="0">
                <a:ln>
                  <a:noFill/>
                </a:ln>
                <a:solidFill>
                  <a:schemeClr val="tx1"/>
                </a:solidFill>
                <a:effectLst/>
                <a:uLnTx/>
                <a:uFillTx/>
                <a:latin typeface="+mj-lt"/>
                <a:ea typeface="+mj-ea"/>
                <a:cs typeface="+mj-cs"/>
              </a:rPr>
              <a:t>.  Group Dating </a:t>
            </a:r>
          </a:p>
        </p:txBody>
      </p:sp>
      <p:sp>
        <p:nvSpPr>
          <p:cNvPr id="5" name="Content Placeholder 2"/>
          <p:cNvSpPr txBox="1">
            <a:spLocks/>
          </p:cNvSpPr>
          <p:nvPr/>
        </p:nvSpPr>
        <p:spPr>
          <a:xfrm>
            <a:off x="457200" y="4648200"/>
            <a:ext cx="8229600" cy="1828800"/>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pPr>
            <a:r>
              <a:rPr lang="en-US" sz="3200" dirty="0"/>
              <a:t>2 girls and 2 guys who have paired off go together for an activity of any kind.  A romantic attraction is usually involved.</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Title 1"/>
          <p:cNvSpPr txBox="1">
            <a:spLocks/>
          </p:cNvSpPr>
          <p:nvPr/>
        </p:nvSpPr>
        <p:spPr>
          <a:xfrm>
            <a:off x="457200" y="3505200"/>
            <a:ext cx="8229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4400" u="sng" dirty="0">
                <a:latin typeface="+mj-lt"/>
                <a:ea typeface="+mj-ea"/>
                <a:cs typeface="+mj-cs"/>
              </a:rPr>
              <a:t>6</a:t>
            </a:r>
            <a:r>
              <a:rPr kumimoji="0" lang="en-US" sz="4400" b="0" i="0" u="sng" strike="noStrike" kern="1200" cap="none" spc="0" normalizeH="0" baseline="0" noProof="0" dirty="0" smtClean="0">
                <a:ln>
                  <a:noFill/>
                </a:ln>
                <a:solidFill>
                  <a:schemeClr val="tx1"/>
                </a:solidFill>
                <a:effectLst/>
                <a:uLnTx/>
                <a:uFillTx/>
                <a:latin typeface="+mj-lt"/>
                <a:ea typeface="+mj-ea"/>
                <a:cs typeface="+mj-cs"/>
              </a:rPr>
              <a:t>.  Double Dating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286000"/>
          </a:xfrm>
        </p:spPr>
        <p:txBody>
          <a:bodyPr>
            <a:normAutofit/>
          </a:bodyPr>
          <a:lstStyle/>
          <a:p>
            <a:r>
              <a:rPr lang="en-US" sz="3200" dirty="0"/>
              <a:t>1 girl and 1 guy who have paired off</a:t>
            </a:r>
            <a:r>
              <a:rPr lang="en-US" sz="3200" dirty="0" smtClean="0"/>
              <a:t> and go </a:t>
            </a:r>
            <a:r>
              <a:rPr lang="en-US" sz="3200" dirty="0"/>
              <a:t>together for an activity of any kind.  The couple know each other well and want to spend time alone.</a:t>
            </a:r>
          </a:p>
        </p:txBody>
      </p:sp>
      <p:sp>
        <p:nvSpPr>
          <p:cNvPr id="4" name="Title 1"/>
          <p:cNvSpPr txBox="1">
            <a:spLocks/>
          </p:cNvSpPr>
          <p:nvPr/>
        </p:nvSpPr>
        <p:spPr>
          <a:xfrm>
            <a:off x="457200" y="685800"/>
            <a:ext cx="8229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4400" u="sng" dirty="0">
                <a:latin typeface="+mj-lt"/>
                <a:ea typeface="+mj-ea"/>
                <a:cs typeface="+mj-cs"/>
              </a:rPr>
              <a:t>7</a:t>
            </a:r>
            <a:r>
              <a:rPr kumimoji="0" lang="en-US" sz="4400" b="0" i="0" u="sng" strike="noStrike" kern="1200" cap="none" spc="0" normalizeH="0" baseline="0" noProof="0" dirty="0" smtClean="0">
                <a:ln>
                  <a:noFill/>
                </a:ln>
                <a:solidFill>
                  <a:schemeClr val="tx1"/>
                </a:solidFill>
                <a:effectLst/>
                <a:uLnTx/>
                <a:uFillTx/>
                <a:latin typeface="+mj-lt"/>
                <a:ea typeface="+mj-ea"/>
                <a:cs typeface="+mj-cs"/>
              </a:rPr>
              <a:t>.  Pairing Off / Single Dating  </a:t>
            </a:r>
          </a:p>
        </p:txBody>
      </p:sp>
      <p:sp>
        <p:nvSpPr>
          <p:cNvPr id="6" name="Title 1"/>
          <p:cNvSpPr txBox="1">
            <a:spLocks/>
          </p:cNvSpPr>
          <p:nvPr/>
        </p:nvSpPr>
        <p:spPr>
          <a:xfrm>
            <a:off x="457200" y="4648200"/>
            <a:ext cx="8229600" cy="1524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300" i="1" noProof="0" dirty="0" smtClean="0">
                <a:latin typeface="+mj-lt"/>
                <a:ea typeface="+mj-ea"/>
                <a:cs typeface="+mj-cs"/>
              </a:rPr>
              <a:t>What happens to </a:t>
            </a:r>
            <a:r>
              <a:rPr lang="en-US" sz="4300" i="1" dirty="0" smtClean="0">
                <a:latin typeface="+mj-lt"/>
                <a:ea typeface="+mj-ea"/>
                <a:cs typeface="+mj-cs"/>
              </a:rPr>
              <a:t>most relationships </a:t>
            </a:r>
            <a:r>
              <a:rPr lang="en-US" sz="4300" i="1" noProof="0" dirty="0" smtClean="0">
                <a:latin typeface="+mj-lt"/>
                <a:ea typeface="+mj-ea"/>
                <a:cs typeface="+mj-cs"/>
              </a:rPr>
              <a:t>if you go out of this order?</a:t>
            </a:r>
            <a:endParaRPr kumimoji="0" lang="en-US" sz="4300" b="0" i="1"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237488"/>
            <a:ext cx="8991600" cy="4020312"/>
          </a:xfrm>
        </p:spPr>
        <p:txBody>
          <a:bodyPr>
            <a:noAutofit/>
          </a:bodyPr>
          <a:lstStyle/>
          <a:p>
            <a:pPr algn="ctr"/>
            <a:r>
              <a:rPr lang="en-US" sz="9000" b="1" dirty="0" smtClean="0">
                <a:latin typeface="Action Jackson" pitchFamily="2" charset="0"/>
              </a:rPr>
              <a:t>So, How do we get a date?!?</a:t>
            </a:r>
            <a:endParaRPr lang="en-US" sz="9000" b="1" dirty="0">
              <a:latin typeface="Action Jackson" pitchFamily="2" charset="0"/>
            </a:endParaRPr>
          </a:p>
        </p:txBody>
      </p:sp>
      <p:sp>
        <p:nvSpPr>
          <p:cNvPr id="4" name="Title 1"/>
          <p:cNvSpPr txBox="1">
            <a:spLocks/>
          </p:cNvSpPr>
          <p:nvPr/>
        </p:nvSpPr>
        <p:spPr>
          <a:xfrm>
            <a:off x="76200" y="5885688"/>
            <a:ext cx="8991600" cy="819912"/>
          </a:xfrm>
          <a:prstGeom prst="rect">
            <a:avLst/>
          </a:prstGeom>
        </p:spPr>
        <p:txBody>
          <a:bodyPr vert="horz" lIns="0" rIns="0" bIns="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000" b="1" i="0" u="none" strike="noStrike" kern="1200" cap="none" spc="0" normalizeH="0" baseline="0" noProof="0" dirty="0" smtClean="0">
                <a:ln>
                  <a:noFill/>
                </a:ln>
                <a:solidFill>
                  <a:schemeClr val="tx2"/>
                </a:solidFill>
                <a:effectLst/>
                <a:uLnTx/>
                <a:uFillTx/>
                <a:latin typeface="+mj-lt"/>
                <a:ea typeface="+mj-ea"/>
                <a:cs typeface="+mj-cs"/>
              </a:rPr>
              <a:t>Maybe the following will help…</a:t>
            </a:r>
            <a:endParaRPr kumimoji="0" lang="en-US" sz="50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6488"/>
            <a:ext cx="8229600" cy="1658112"/>
          </a:xfrm>
        </p:spPr>
        <p:txBody>
          <a:bodyPr>
            <a:noAutofit/>
          </a:bodyPr>
          <a:lstStyle/>
          <a:p>
            <a:pPr algn="ctr"/>
            <a:r>
              <a:rPr lang="en-US" sz="6000" b="1" dirty="0" smtClean="0">
                <a:latin typeface="Action Jackson" pitchFamily="2" charset="0"/>
              </a:rPr>
              <a:t>Surefire Ways to Meet Your Mate</a:t>
            </a:r>
            <a:endParaRPr lang="en-US" sz="6000" b="1" dirty="0">
              <a:latin typeface="Action Jackson" pitchFamily="2" charset="0"/>
            </a:endParaRPr>
          </a:p>
        </p:txBody>
      </p:sp>
      <p:sp>
        <p:nvSpPr>
          <p:cNvPr id="3" name="Content Placeholder 2"/>
          <p:cNvSpPr>
            <a:spLocks noGrp="1"/>
          </p:cNvSpPr>
          <p:nvPr>
            <p:ph idx="1"/>
          </p:nvPr>
        </p:nvSpPr>
        <p:spPr>
          <a:xfrm>
            <a:off x="457200" y="2971800"/>
            <a:ext cx="8229600" cy="2255520"/>
          </a:xfrm>
        </p:spPr>
        <p:txBody>
          <a:bodyPr>
            <a:normAutofit/>
          </a:bodyPr>
          <a:lstStyle/>
          <a:p>
            <a:pPr>
              <a:buNone/>
            </a:pPr>
            <a:r>
              <a:rPr lang="en-US" sz="3200" b="1" dirty="0" smtClean="0"/>
              <a:t>According to “The Old Farmers Almanac”, the following are surefire ways to meet the perfect mate for you.  You decide if you think they will help you or not!</a:t>
            </a:r>
            <a:endParaRPr lang="en-US" sz="3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772912"/>
          </a:xfrm>
        </p:spPr>
        <p:txBody>
          <a:bodyPr>
            <a:normAutofit fontScale="90000"/>
          </a:bodyPr>
          <a:lstStyle/>
          <a:p>
            <a:pPr lvl="0"/>
            <a:r>
              <a:rPr lang="en-US" sz="3600" dirty="0" smtClean="0"/>
              <a:t>1.  Get a copy of the Romance Chain Letter.  It has been going since 1904!  Make four copies of this and give it to four of your friends.  After you give it to them, drink a cup of water and think of the girl or guy you like A LOT!  In four days, that person will say something important to you!  If you get this letter in an email, be sure to forward it to at least 20 of your friends.  If you don’t, you will have horrible luck with love for the next seven years!!!!</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8888"/>
            <a:ext cx="8305800" cy="5772912"/>
          </a:xfrm>
        </p:spPr>
        <p:txBody>
          <a:bodyPr>
            <a:noAutofit/>
          </a:bodyPr>
          <a:lstStyle/>
          <a:p>
            <a:r>
              <a:rPr lang="en-US" sz="3200" dirty="0" smtClean="0"/>
              <a:t>2.  Swallow the heart of a wild duck.</a:t>
            </a:r>
            <a:br>
              <a:rPr lang="en-US" sz="3200" dirty="0" smtClean="0"/>
            </a:br>
            <a:r>
              <a:rPr lang="en-US" sz="3200" dirty="0" smtClean="0"/>
              <a:t/>
            </a:r>
            <a:br>
              <a:rPr lang="en-US" sz="3200" dirty="0" smtClean="0"/>
            </a:br>
            <a:r>
              <a:rPr lang="en-US" sz="3200" dirty="0" smtClean="0"/>
              <a:t>3. On the last night in April, wash a handkerchief and hang it over a rosebush.  When it dries in the morning, the initials of your true love will appear in the wrinkles.</a:t>
            </a:r>
            <a:br>
              <a:rPr lang="en-US" sz="3200" dirty="0" smtClean="0"/>
            </a:br>
            <a:r>
              <a:rPr lang="en-US" sz="3200" dirty="0" smtClean="0"/>
              <a:t/>
            </a:r>
            <a:br>
              <a:rPr lang="en-US" sz="3200" dirty="0" smtClean="0"/>
            </a:br>
            <a:r>
              <a:rPr lang="en-US" sz="3200" dirty="0" smtClean="0"/>
              <a:t>4. Hard boil </a:t>
            </a:r>
            <a:r>
              <a:rPr lang="en-US" sz="3200" dirty="0" smtClean="0"/>
              <a:t>an </a:t>
            </a:r>
            <a:r>
              <a:rPr lang="en-US" sz="3200" dirty="0" smtClean="0"/>
              <a:t>egg, cut it in half, discard the yolk and fill the egg halves with salt.  Sit on something you have never sat on before, eat the egg, and walk to bed backward.  You will dream of your future mate.</a:t>
            </a:r>
            <a:endParaRPr lang="en-US"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TotalTime>
  <Words>967</Words>
  <Application>Microsoft Macintosh PowerPoint</Application>
  <PresentationFormat>On-screen Show (4:3)</PresentationFormat>
  <Paragraphs>47</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Flow</vt:lpstr>
      <vt:lpstr>Adolescent Attractions</vt:lpstr>
      <vt:lpstr>Avenues of Adolescent Attraction</vt:lpstr>
      <vt:lpstr>Slide 3</vt:lpstr>
      <vt:lpstr>Slide 4</vt:lpstr>
      <vt:lpstr>Slide 5</vt:lpstr>
      <vt:lpstr>So, How do we get a date?!?</vt:lpstr>
      <vt:lpstr>Surefire Ways to Meet Your Mate</vt:lpstr>
      <vt:lpstr>1.  Get a copy of the Romance Chain Letter.  It has been going since 1904!  Make four copies of this and give it to four of your friends.  After you give it to them, drink a cup of water and think of the girl or guy you like A LOT!  In four days, that person will say something important to you!  If you get this letter in an email, be sure to forward it to at least 20 of your friends.  If you don’t, you will have horrible luck with love for the next seven years!!!! </vt:lpstr>
      <vt:lpstr>2.  Swallow the heart of a wild duck.  3. On the last night in April, wash a handkerchief and hang it over a rosebush.  When it dries in the morning, the initials of your true love will appear in the wrinkles.  4. Hard boil an egg, cut it in half, discard the yolk and fill the egg halves with salt.  Sit on something you have never sat on before, eat the egg, and walk to bed backward.  You will dream of your future mate.</vt:lpstr>
      <vt:lpstr>5. Peel an apple without breaking the peel, swing the peel around your head three times, and throw it over your shoulder.  When it lands, it will form your true loves first initial.    6. Offer your “special someone” lemonade or cider containing a teaspoon of your own powdered fingernails.  7. Offer your “love” a double-fudge sundae.  Chocolate is rich in phenyl-ethylamine, which scientists say accounts for people in love acting so erratically and impulsively.  </vt:lpstr>
      <vt:lpstr>8. Count 50 white horses and one white mule.  The next person you shake hands with will be the one you marry.  9. Measure your “loves” forearms.  If they are similar to the size of your own, you will have a happy future together.  If they are not similar, run!  You will have nothing but unhappiness together!</vt:lpstr>
      <vt:lpstr>The world’s worst Pick-Up Lines …EVER!    (Don’t Try These At Home)</vt:lpstr>
      <vt:lpstr>Slide 13</vt:lpstr>
      <vt:lpstr>Slide 14</vt:lpstr>
      <vt:lpstr>So How DO we really get a date?</vt:lpstr>
      <vt:lpstr>Do you Agree or Disagree…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Adolescent Attractions</dc:title>
  <dc:creator>lschiers</dc:creator>
  <cp:lastModifiedBy>Adrienne Murray</cp:lastModifiedBy>
  <cp:revision>22</cp:revision>
  <dcterms:created xsi:type="dcterms:W3CDTF">2011-12-02T05:43:44Z</dcterms:created>
  <dcterms:modified xsi:type="dcterms:W3CDTF">2011-12-02T05:49:37Z</dcterms:modified>
</cp:coreProperties>
</file>